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417" r:id="rId3"/>
    <p:sldId id="384" r:id="rId4"/>
    <p:sldId id="481" r:id="rId5"/>
    <p:sldId id="482" r:id="rId6"/>
    <p:sldId id="483" r:id="rId7"/>
    <p:sldId id="484" r:id="rId8"/>
    <p:sldId id="485" r:id="rId9"/>
    <p:sldId id="486" r:id="rId10"/>
    <p:sldId id="495" r:id="rId11"/>
    <p:sldId id="496" r:id="rId12"/>
    <p:sldId id="488" r:id="rId13"/>
    <p:sldId id="489" r:id="rId14"/>
    <p:sldId id="498" r:id="rId15"/>
    <p:sldId id="487" r:id="rId16"/>
    <p:sldId id="490" r:id="rId17"/>
    <p:sldId id="497" r:id="rId18"/>
    <p:sldId id="491" r:id="rId19"/>
    <p:sldId id="492" r:id="rId20"/>
    <p:sldId id="494" r:id="rId21"/>
    <p:sldId id="499" r:id="rId22"/>
    <p:sldId id="500" r:id="rId23"/>
    <p:sldId id="501" r:id="rId24"/>
    <p:sldId id="502" r:id="rId25"/>
    <p:sldId id="493"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 id="516" r:id="rId40"/>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99187-EC8B-D946-8EEF-E29692D837FE}" v="16" dt="2020-02-12T16:31:54.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2/12/20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AEEBED-D4C0-5941-9E47-D41FCBD2C221}" type="slidenum">
              <a:rPr lang="en-US" altLang="en-US" smtClean="0"/>
              <a:pPr>
                <a:defRPr/>
              </a:pPr>
              <a:t>12</a:t>
            </a:fld>
            <a:endParaRPr lang="en-US" altLang="en-US"/>
          </a:p>
        </p:txBody>
      </p:sp>
    </p:spTree>
    <p:extLst>
      <p:ext uri="{BB962C8B-B14F-4D97-AF65-F5344CB8AC3E}">
        <p14:creationId xmlns:p14="http://schemas.microsoft.com/office/powerpoint/2010/main" val="197040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2/12/20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2/12/20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2/12/20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2/12/20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2/12/20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2/12/20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2/12/20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2/12/20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2/12/20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2/12/20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2/12/20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2/12/20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a:ea typeface="ＭＳ Ｐゴシック" panose="020B0600070205080204" pitchFamily="34" charset="-128"/>
              </a:rPr>
              <a:t>Cancer Biology</a:t>
            </a:r>
            <a:br>
              <a:rPr lang="en-US" altLang="en-US">
                <a:ea typeface="ＭＳ Ｐゴシック" panose="020B0600070205080204" pitchFamily="34" charset="-128"/>
              </a:rPr>
            </a:br>
            <a:r>
              <a:rPr lang="en-US" altLang="en-US">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11</a:t>
            </a:r>
          </a:p>
          <a:p>
            <a:pPr eaLnBrk="1" fontAlgn="auto" hangingPunct="1">
              <a:spcAft>
                <a:spcPts val="0"/>
              </a:spcAft>
              <a:defRPr/>
            </a:pPr>
            <a:r>
              <a:rPr lang="en-US" dirty="0">
                <a:ea typeface="+mn-ea"/>
                <a:cs typeface="+mn-cs"/>
              </a:rPr>
              <a:t>2-12-2020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2370-5946-314C-B8A6-E9E200AF28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2FFA07-A40D-C74C-A0BE-D2393276BEC2}"/>
              </a:ext>
            </a:extLst>
          </p:cNvPr>
          <p:cNvSpPr>
            <a:spLocks noGrp="1"/>
          </p:cNvSpPr>
          <p:nvPr>
            <p:ph idx="1"/>
          </p:nvPr>
        </p:nvSpPr>
        <p:spPr/>
        <p:txBody>
          <a:bodyPr/>
          <a:lstStyle/>
          <a:p>
            <a:r>
              <a:rPr lang="en-US" dirty="0"/>
              <a:t>Speculate on what cells like macrophages and lymphocytes may be doing in the tumor microenvironment?</a:t>
            </a:r>
          </a:p>
          <a:p>
            <a:endParaRPr lang="en-US" dirty="0"/>
          </a:p>
          <a:p>
            <a:endParaRPr lang="en-US" dirty="0"/>
          </a:p>
        </p:txBody>
      </p:sp>
    </p:spTree>
    <p:extLst>
      <p:ext uri="{BB962C8B-B14F-4D97-AF65-F5344CB8AC3E}">
        <p14:creationId xmlns:p14="http://schemas.microsoft.com/office/powerpoint/2010/main" val="180991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EAF7-4EB1-5D47-B5E5-5AEB100BC4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A4B9D3-7093-1345-ABF4-CB9672C27C9E}"/>
              </a:ext>
            </a:extLst>
          </p:cNvPr>
          <p:cNvSpPr>
            <a:spLocks noGrp="1"/>
          </p:cNvSpPr>
          <p:nvPr>
            <p:ph idx="1"/>
          </p:nvPr>
        </p:nvSpPr>
        <p:spPr/>
        <p:txBody>
          <a:bodyPr/>
          <a:lstStyle/>
          <a:p>
            <a:r>
              <a:rPr lang="en-US" dirty="0"/>
              <a:t>How do we study the tumor and its microenvironment?</a:t>
            </a:r>
          </a:p>
          <a:p>
            <a:pPr lvl="1"/>
            <a:r>
              <a:rPr lang="en-US" dirty="0"/>
              <a:t>One method is histology. Taking thin slices of the tumor and studying the cells under the microscope.</a:t>
            </a:r>
          </a:p>
          <a:p>
            <a:pPr lvl="1"/>
            <a:endParaRPr lang="en-US" dirty="0"/>
          </a:p>
          <a:p>
            <a:pPr lvl="1"/>
            <a:r>
              <a:rPr lang="en-US" dirty="0"/>
              <a:t>Pathologists (like Dr. </a:t>
            </a:r>
            <a:r>
              <a:rPr lang="en-US" dirty="0" err="1"/>
              <a:t>Alakech</a:t>
            </a:r>
            <a:r>
              <a:rPr lang="en-US" dirty="0"/>
              <a:t>)  make and analyze histology slides to help make diagnosis of abnormal cells. </a:t>
            </a:r>
          </a:p>
        </p:txBody>
      </p:sp>
    </p:spTree>
    <p:extLst>
      <p:ext uri="{BB962C8B-B14F-4D97-AF65-F5344CB8AC3E}">
        <p14:creationId xmlns:p14="http://schemas.microsoft.com/office/powerpoint/2010/main" val="193156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3B5299E8-EA74-8444-ACEA-E36A82F87657}"/>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69CBE694-BFCD-2944-BDB2-792BA4083819}"/>
              </a:ext>
            </a:extLst>
          </p:cNvPr>
          <p:cNvSpPr>
            <a:spLocks noGrp="1"/>
          </p:cNvSpPr>
          <p:nvPr>
            <p:ph idx="1"/>
          </p:nvPr>
        </p:nvSpPr>
        <p:spPr/>
        <p:txBody>
          <a:bodyPr>
            <a:normAutofit/>
          </a:bodyPr>
          <a:lstStyle/>
          <a:p>
            <a:pPr>
              <a:defRPr/>
            </a:pPr>
            <a:r>
              <a:rPr lang="en-US" dirty="0"/>
              <a:t>The following few slides use a staining technique called </a:t>
            </a:r>
            <a:r>
              <a:rPr lang="en-US" dirty="0" err="1"/>
              <a:t>Hematoxylin</a:t>
            </a:r>
            <a:r>
              <a:rPr lang="en-US" dirty="0"/>
              <a:t> and eosin staining (H and E) of the tissues.</a:t>
            </a:r>
          </a:p>
          <a:p>
            <a:pPr>
              <a:defRPr/>
            </a:pPr>
            <a:r>
              <a:rPr lang="en-US" dirty="0" err="1"/>
              <a:t>Hematoxylin</a:t>
            </a:r>
            <a:r>
              <a:rPr lang="en-US" dirty="0"/>
              <a:t> turns the nuclei purple</a:t>
            </a:r>
          </a:p>
          <a:p>
            <a:pPr>
              <a:defRPr/>
            </a:pPr>
            <a:r>
              <a:rPr lang="en-US" dirty="0"/>
              <a:t>Eosin stains various intracellular or extracellular proteins pink</a:t>
            </a:r>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76304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a:extLst>
              <a:ext uri="{FF2B5EF4-FFF2-40B4-BE49-F238E27FC236}">
                <a16:creationId xmlns:a16="http://schemas.microsoft.com/office/drawing/2014/main" id="{B5CB0C75-5DD5-E346-A0F9-A29DB898A3EA}"/>
              </a:ext>
            </a:extLst>
          </p:cNvPr>
          <p:cNvSpPr>
            <a:spLocks noGrp="1"/>
          </p:cNvSpPr>
          <p:nvPr>
            <p:ph type="title"/>
          </p:nvPr>
        </p:nvSpPr>
        <p:spPr/>
        <p:txBody>
          <a:bodyPr/>
          <a:lstStyle/>
          <a:p>
            <a:r>
              <a:rPr lang="en-US" altLang="en-US"/>
              <a:t>H and E alone</a:t>
            </a:r>
          </a:p>
        </p:txBody>
      </p:sp>
      <p:pic>
        <p:nvPicPr>
          <p:cNvPr id="47106" name="Content Placeholder 5">
            <a:extLst>
              <a:ext uri="{FF2B5EF4-FFF2-40B4-BE49-F238E27FC236}">
                <a16:creationId xmlns:a16="http://schemas.microsoft.com/office/drawing/2014/main" id="{9C6F3697-4F52-CF47-A36F-406DDBB1AE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452" r="-18452"/>
          <a:stretch>
            <a:fillRect/>
          </a:stretch>
        </p:blipFill>
        <p:spPr/>
      </p:pic>
    </p:spTree>
    <p:extLst>
      <p:ext uri="{BB962C8B-B14F-4D97-AF65-F5344CB8AC3E}">
        <p14:creationId xmlns:p14="http://schemas.microsoft.com/office/powerpoint/2010/main" val="60091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D40A-EEF1-3B46-940D-53C36555ED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3E5A18-DEF1-874E-9157-AC49A96D2ACE}"/>
              </a:ext>
            </a:extLst>
          </p:cNvPr>
          <p:cNvSpPr>
            <a:spLocks noGrp="1"/>
          </p:cNvSpPr>
          <p:nvPr>
            <p:ph idx="1"/>
          </p:nvPr>
        </p:nvSpPr>
        <p:spPr>
          <a:xfrm>
            <a:off x="457200" y="1600200"/>
            <a:ext cx="8229600" cy="4724400"/>
          </a:xfrm>
        </p:spPr>
        <p:txBody>
          <a:bodyPr/>
          <a:lstStyle/>
          <a:p>
            <a:r>
              <a:rPr lang="en-US" dirty="0"/>
              <a:t>Lots can be analyzed with this fairly easy to do technology.</a:t>
            </a:r>
          </a:p>
          <a:p>
            <a:pPr lvl="1"/>
            <a:r>
              <a:rPr lang="en-US" dirty="0"/>
              <a:t>Note cell shapes, sizes, and organization in a tissue.</a:t>
            </a:r>
          </a:p>
          <a:p>
            <a:pPr lvl="1"/>
            <a:r>
              <a:rPr lang="en-US" dirty="0"/>
              <a:t>Compare to known “normal” shapes, sizes, and organization of tissue or compare to  a different tissue (e.g. outside the tumor area) from the same person.</a:t>
            </a:r>
          </a:p>
          <a:p>
            <a:pPr lvl="1"/>
            <a:r>
              <a:rPr lang="en-US" dirty="0"/>
              <a:t>Hypertrophy, hyperplasia, dysplasia, neoplasia can be identified</a:t>
            </a:r>
          </a:p>
        </p:txBody>
      </p:sp>
    </p:spTree>
    <p:extLst>
      <p:ext uri="{BB962C8B-B14F-4D97-AF65-F5344CB8AC3E}">
        <p14:creationId xmlns:p14="http://schemas.microsoft.com/office/powerpoint/2010/main" val="287963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8DE0992C-A961-A740-8517-9F60A7D25C42}"/>
              </a:ext>
            </a:extLst>
          </p:cNvPr>
          <p:cNvSpPr>
            <a:spLocks noGrp="1"/>
          </p:cNvSpPr>
          <p:nvPr>
            <p:ph type="title"/>
          </p:nvPr>
        </p:nvSpPr>
        <p:spPr/>
        <p:txBody>
          <a:bodyPr/>
          <a:lstStyle/>
          <a:p>
            <a:r>
              <a:rPr lang="en-US" altLang="en-US" dirty="0"/>
              <a:t>More advanced techniques….</a:t>
            </a:r>
          </a:p>
        </p:txBody>
      </p:sp>
      <p:sp>
        <p:nvSpPr>
          <p:cNvPr id="45058" name="Rectangle 3">
            <a:extLst>
              <a:ext uri="{FF2B5EF4-FFF2-40B4-BE49-F238E27FC236}">
                <a16:creationId xmlns:a16="http://schemas.microsoft.com/office/drawing/2014/main" id="{4E6DAF42-518A-5240-AADE-A8F03893AC14}"/>
              </a:ext>
            </a:extLst>
          </p:cNvPr>
          <p:cNvSpPr>
            <a:spLocks noGrp="1"/>
          </p:cNvSpPr>
          <p:nvPr>
            <p:ph type="body" idx="1"/>
          </p:nvPr>
        </p:nvSpPr>
        <p:spPr/>
        <p:txBody>
          <a:bodyPr/>
          <a:lstStyle/>
          <a:p>
            <a:r>
              <a:rPr lang="en-US" altLang="en-US" dirty="0"/>
              <a:t>We can recognize the tumor and  non-tumor supporting cells, by staining for cell-specific molecules---</a:t>
            </a:r>
            <a:r>
              <a:rPr lang="en-US" altLang="en-US" b="1" i="1" dirty="0"/>
              <a:t>immunostaining</a:t>
            </a:r>
            <a:r>
              <a:rPr lang="en-US" altLang="en-US" dirty="0"/>
              <a:t>.</a:t>
            </a:r>
          </a:p>
          <a:p>
            <a:pPr lvl="1"/>
            <a:r>
              <a:rPr lang="en-US" altLang="en-US" dirty="0"/>
              <a:t>Immunostaining uses antibodies to specific molecules to distinguish different cell types.</a:t>
            </a:r>
          </a:p>
          <a:p>
            <a:pPr lvl="2"/>
            <a:r>
              <a:rPr lang="en-US" altLang="en-US" dirty="0"/>
              <a:t>The antibody sticks to the cell(s) and has a connected molecule that can be made to fluoresce or to turn color.</a:t>
            </a:r>
          </a:p>
          <a:p>
            <a:endParaRPr lang="en-US" altLang="en-US" dirty="0"/>
          </a:p>
          <a:p>
            <a:endParaRPr lang="en-US" altLang="en-US" dirty="0"/>
          </a:p>
        </p:txBody>
      </p:sp>
    </p:spTree>
    <p:extLst>
      <p:ext uri="{BB962C8B-B14F-4D97-AF65-F5344CB8AC3E}">
        <p14:creationId xmlns:p14="http://schemas.microsoft.com/office/powerpoint/2010/main" val="24553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figure 13-03a">
            <a:extLst>
              <a:ext uri="{FF2B5EF4-FFF2-40B4-BE49-F238E27FC236}">
                <a16:creationId xmlns:a16="http://schemas.microsoft.com/office/drawing/2014/main" id="{6A7C0C7A-674F-5244-878B-90CBDB8C9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5213"/>
            <a:ext cx="54260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Line 5">
            <a:extLst>
              <a:ext uri="{FF2B5EF4-FFF2-40B4-BE49-F238E27FC236}">
                <a16:creationId xmlns:a16="http://schemas.microsoft.com/office/drawing/2014/main" id="{A26B1206-80EA-7B41-8803-3CECEA508487}"/>
              </a:ext>
            </a:extLst>
          </p:cNvPr>
          <p:cNvSpPr>
            <a:spLocks noChangeShapeType="1"/>
          </p:cNvSpPr>
          <p:nvPr/>
        </p:nvSpPr>
        <p:spPr bwMode="auto">
          <a:xfrm>
            <a:off x="1676400" y="990600"/>
            <a:ext cx="2057400" cy="2590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1" name="Text Box 7">
            <a:extLst>
              <a:ext uri="{FF2B5EF4-FFF2-40B4-BE49-F238E27FC236}">
                <a16:creationId xmlns:a16="http://schemas.microsoft.com/office/drawing/2014/main" id="{5CEA6781-5E87-7944-A165-B15DAEE2D5BE}"/>
              </a:ext>
            </a:extLst>
          </p:cNvPr>
          <p:cNvSpPr txBox="1">
            <a:spLocks noChangeArrowheads="1"/>
          </p:cNvSpPr>
          <p:nvPr/>
        </p:nvSpPr>
        <p:spPr bwMode="auto">
          <a:xfrm>
            <a:off x="365125" y="112713"/>
            <a:ext cx="7559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b="1" dirty="0"/>
              <a:t>H and E + immunostaining</a:t>
            </a:r>
          </a:p>
          <a:p>
            <a:r>
              <a:rPr lang="en-US" altLang="en-US" sz="2400" dirty="0"/>
              <a:t>Brown-staining T-cells in a lung carcinoma</a:t>
            </a:r>
          </a:p>
        </p:txBody>
      </p:sp>
      <p:sp>
        <p:nvSpPr>
          <p:cNvPr id="2" name="TextBox 1">
            <a:extLst>
              <a:ext uri="{FF2B5EF4-FFF2-40B4-BE49-F238E27FC236}">
                <a16:creationId xmlns:a16="http://schemas.microsoft.com/office/drawing/2014/main" id="{EDFE6C92-FB18-724C-A808-CB42D7A2ED6A}"/>
              </a:ext>
            </a:extLst>
          </p:cNvPr>
          <p:cNvSpPr txBox="1"/>
          <p:nvPr/>
        </p:nvSpPr>
        <p:spPr>
          <a:xfrm>
            <a:off x="365125" y="2895600"/>
            <a:ext cx="1616075" cy="2031325"/>
          </a:xfrm>
          <a:prstGeom prst="rect">
            <a:avLst/>
          </a:prstGeom>
          <a:noFill/>
        </p:spPr>
        <p:txBody>
          <a:bodyPr wrap="square" rtlCol="0">
            <a:spAutoFit/>
          </a:bodyPr>
          <a:lstStyle/>
          <a:p>
            <a:r>
              <a:rPr lang="en-US" dirty="0"/>
              <a:t>What’s going on here?---immune system cells accumulating at a lung tumor?</a:t>
            </a:r>
          </a:p>
        </p:txBody>
      </p:sp>
    </p:spTree>
    <p:extLst>
      <p:ext uri="{BB962C8B-B14F-4D97-AF65-F5344CB8AC3E}">
        <p14:creationId xmlns:p14="http://schemas.microsoft.com/office/powerpoint/2010/main" val="239566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A06A-E10A-5C46-8F13-290F61D890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879452-4BC9-C749-BDE9-21BF9CA4AE33}"/>
              </a:ext>
            </a:extLst>
          </p:cNvPr>
          <p:cNvSpPr>
            <a:spLocks noGrp="1"/>
          </p:cNvSpPr>
          <p:nvPr>
            <p:ph idx="1"/>
          </p:nvPr>
        </p:nvSpPr>
        <p:spPr/>
        <p:txBody>
          <a:bodyPr/>
          <a:lstStyle/>
          <a:p>
            <a:r>
              <a:rPr lang="en-US" dirty="0"/>
              <a:t>The brown areas are due to a chemical reaction involving a compound bound to a specific T-cell binding antibody.  </a:t>
            </a:r>
          </a:p>
          <a:p>
            <a:endParaRPr lang="en-US" dirty="0"/>
          </a:p>
          <a:p>
            <a:r>
              <a:rPr lang="en-US" dirty="0"/>
              <a:t>(The technology is </a:t>
            </a:r>
            <a:r>
              <a:rPr lang="en-US" b="1" dirty="0">
                <a:solidFill>
                  <a:srgbClr val="FF0000"/>
                </a:solidFill>
              </a:rPr>
              <a:t>immunohistochemistry</a:t>
            </a:r>
            <a:r>
              <a:rPr lang="en-US" dirty="0"/>
              <a:t>)</a:t>
            </a:r>
          </a:p>
          <a:p>
            <a:endParaRPr lang="en-US" dirty="0"/>
          </a:p>
        </p:txBody>
      </p:sp>
    </p:spTree>
    <p:extLst>
      <p:ext uri="{BB962C8B-B14F-4D97-AF65-F5344CB8AC3E}">
        <p14:creationId xmlns:p14="http://schemas.microsoft.com/office/powerpoint/2010/main" val="239409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figure 13-03d">
            <a:extLst>
              <a:ext uri="{FF2B5EF4-FFF2-40B4-BE49-F238E27FC236}">
                <a16:creationId xmlns:a16="http://schemas.microsoft.com/office/drawing/2014/main" id="{E1E99F6D-2DB5-5545-B9AB-9E1FAEC6F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32025"/>
            <a:ext cx="61690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Line 5">
            <a:extLst>
              <a:ext uri="{FF2B5EF4-FFF2-40B4-BE49-F238E27FC236}">
                <a16:creationId xmlns:a16="http://schemas.microsoft.com/office/drawing/2014/main" id="{0F0FB2D9-A588-764C-B1EE-13B08CCDC828}"/>
              </a:ext>
            </a:extLst>
          </p:cNvPr>
          <p:cNvSpPr>
            <a:spLocks noChangeShapeType="1"/>
          </p:cNvSpPr>
          <p:nvPr/>
        </p:nvSpPr>
        <p:spPr bwMode="auto">
          <a:xfrm>
            <a:off x="2971800" y="1981200"/>
            <a:ext cx="17526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55" name="Text Box 6">
            <a:extLst>
              <a:ext uri="{FF2B5EF4-FFF2-40B4-BE49-F238E27FC236}">
                <a16:creationId xmlns:a16="http://schemas.microsoft.com/office/drawing/2014/main" id="{862DF471-ECFE-F341-B12E-7A156296AC0D}"/>
              </a:ext>
            </a:extLst>
          </p:cNvPr>
          <p:cNvSpPr txBox="1">
            <a:spLocks noChangeArrowheads="1"/>
          </p:cNvSpPr>
          <p:nvPr/>
        </p:nvSpPr>
        <p:spPr bwMode="auto">
          <a:xfrm>
            <a:off x="533400" y="7620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dirty="0"/>
              <a:t>Brown-staining muscle fibers supporting a breast carcinoma</a:t>
            </a:r>
          </a:p>
        </p:txBody>
      </p:sp>
      <p:sp>
        <p:nvSpPr>
          <p:cNvPr id="2" name="TextBox 1">
            <a:extLst>
              <a:ext uri="{FF2B5EF4-FFF2-40B4-BE49-F238E27FC236}">
                <a16:creationId xmlns:a16="http://schemas.microsoft.com/office/drawing/2014/main" id="{23519091-6980-8A48-862A-5889F0E2F33B}"/>
              </a:ext>
            </a:extLst>
          </p:cNvPr>
          <p:cNvSpPr txBox="1"/>
          <p:nvPr/>
        </p:nvSpPr>
        <p:spPr>
          <a:xfrm>
            <a:off x="457200" y="2590800"/>
            <a:ext cx="1905000" cy="1754326"/>
          </a:xfrm>
          <a:prstGeom prst="rect">
            <a:avLst/>
          </a:prstGeom>
          <a:noFill/>
        </p:spPr>
        <p:txBody>
          <a:bodyPr wrap="square" rtlCol="0">
            <a:spAutoFit/>
          </a:bodyPr>
          <a:lstStyle/>
          <a:p>
            <a:r>
              <a:rPr lang="en-US" dirty="0"/>
              <a:t>A different antibody used here to detect muscle cells rather than T-cells</a:t>
            </a:r>
          </a:p>
        </p:txBody>
      </p:sp>
    </p:spTree>
    <p:extLst>
      <p:ext uri="{BB962C8B-B14F-4D97-AF65-F5344CB8AC3E}">
        <p14:creationId xmlns:p14="http://schemas.microsoft.com/office/powerpoint/2010/main" val="370952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figure 13-03f">
            <a:extLst>
              <a:ext uri="{FF2B5EF4-FFF2-40B4-BE49-F238E27FC236}">
                <a16:creationId xmlns:a16="http://schemas.microsoft.com/office/drawing/2014/main" id="{3992ABAB-7F5F-234A-91B4-0A4185968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17650"/>
            <a:ext cx="6538913"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Line 5">
            <a:extLst>
              <a:ext uri="{FF2B5EF4-FFF2-40B4-BE49-F238E27FC236}">
                <a16:creationId xmlns:a16="http://schemas.microsoft.com/office/drawing/2014/main" id="{7BE1E557-5865-8049-B2BA-DB3B31BC09FD}"/>
              </a:ext>
            </a:extLst>
          </p:cNvPr>
          <p:cNvSpPr>
            <a:spLocks noChangeShapeType="1"/>
          </p:cNvSpPr>
          <p:nvPr/>
        </p:nvSpPr>
        <p:spPr bwMode="auto">
          <a:xfrm>
            <a:off x="3124200" y="1066800"/>
            <a:ext cx="609600" cy="2895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79" name="Line 6">
            <a:extLst>
              <a:ext uri="{FF2B5EF4-FFF2-40B4-BE49-F238E27FC236}">
                <a16:creationId xmlns:a16="http://schemas.microsoft.com/office/drawing/2014/main" id="{6764C1D7-9215-4044-A372-13F0D9A74369}"/>
              </a:ext>
            </a:extLst>
          </p:cNvPr>
          <p:cNvSpPr>
            <a:spLocks noChangeShapeType="1"/>
          </p:cNvSpPr>
          <p:nvPr/>
        </p:nvSpPr>
        <p:spPr bwMode="auto">
          <a:xfrm>
            <a:off x="914400" y="4495800"/>
            <a:ext cx="281940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0" name="Text Box 7">
            <a:extLst>
              <a:ext uri="{FF2B5EF4-FFF2-40B4-BE49-F238E27FC236}">
                <a16:creationId xmlns:a16="http://schemas.microsoft.com/office/drawing/2014/main" id="{AB4E2409-F915-9543-8381-EF20A69DC305}"/>
              </a:ext>
            </a:extLst>
          </p:cNvPr>
          <p:cNvSpPr txBox="1">
            <a:spLocks noChangeArrowheads="1"/>
          </p:cNvSpPr>
          <p:nvPr/>
        </p:nvSpPr>
        <p:spPr bwMode="auto">
          <a:xfrm>
            <a:off x="457200" y="304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t>Stromal adipose cells supporting colon adenocarcinoma</a:t>
            </a:r>
          </a:p>
        </p:txBody>
      </p:sp>
      <p:sp>
        <p:nvSpPr>
          <p:cNvPr id="50181" name="Text Box 9">
            <a:extLst>
              <a:ext uri="{FF2B5EF4-FFF2-40B4-BE49-F238E27FC236}">
                <a16:creationId xmlns:a16="http://schemas.microsoft.com/office/drawing/2014/main" id="{B39CE34C-F159-DE40-951D-56473EAAA9AF}"/>
              </a:ext>
            </a:extLst>
          </p:cNvPr>
          <p:cNvSpPr txBox="1">
            <a:spLocks noChangeArrowheads="1"/>
          </p:cNvSpPr>
          <p:nvPr/>
        </p:nvSpPr>
        <p:spPr bwMode="auto">
          <a:xfrm>
            <a:off x="0" y="3429000"/>
            <a:ext cx="2209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t>Monocytes in the same colon cancer</a:t>
            </a:r>
          </a:p>
        </p:txBody>
      </p:sp>
    </p:spTree>
    <p:extLst>
      <p:ext uri="{BB962C8B-B14F-4D97-AF65-F5344CB8AC3E}">
        <p14:creationId xmlns:p14="http://schemas.microsoft.com/office/powerpoint/2010/main" val="273206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BB7F6A6-8BF0-734F-8A40-768361279434}"/>
              </a:ext>
            </a:extLst>
          </p:cNvPr>
          <p:cNvSpPr>
            <a:spLocks noGrp="1"/>
          </p:cNvSpPr>
          <p:nvPr>
            <p:ph type="title"/>
          </p:nvPr>
        </p:nvSpPr>
        <p:spPr/>
        <p:txBody>
          <a:bodyPr/>
          <a:lstStyle/>
          <a:p>
            <a:r>
              <a:rPr lang="en-US" altLang="en-US">
                <a:ea typeface="ＭＳ Ｐゴシック" panose="020B0600070205080204" pitchFamily="34" charset="-128"/>
              </a:rPr>
              <a:t>Field trip! </a:t>
            </a:r>
          </a:p>
        </p:txBody>
      </p:sp>
      <p:sp>
        <p:nvSpPr>
          <p:cNvPr id="3" name="Content Placeholder 2">
            <a:extLst>
              <a:ext uri="{FF2B5EF4-FFF2-40B4-BE49-F238E27FC236}">
                <a16:creationId xmlns:a16="http://schemas.microsoft.com/office/drawing/2014/main" id="{B90B77D9-7145-E344-AFC2-DE8478FD3D61}"/>
              </a:ext>
            </a:extLst>
          </p:cNvPr>
          <p:cNvSpPr>
            <a:spLocks noGrp="1"/>
          </p:cNvSpPr>
          <p:nvPr>
            <p:ph idx="1"/>
          </p:nvPr>
        </p:nvSpPr>
        <p:spPr/>
        <p:txBody>
          <a:bodyPr/>
          <a:lstStyle/>
          <a:p>
            <a:pPr>
              <a:defRPr/>
            </a:pPr>
            <a:r>
              <a:rPr lang="en-US" dirty="0"/>
              <a:t>I have arranged to visit Dr. </a:t>
            </a:r>
            <a:r>
              <a:rPr lang="en-US" dirty="0" err="1"/>
              <a:t>Badie</a:t>
            </a:r>
            <a:r>
              <a:rPr lang="en-US" dirty="0"/>
              <a:t> </a:t>
            </a:r>
            <a:r>
              <a:rPr lang="en-US" dirty="0" err="1"/>
              <a:t>Alakech</a:t>
            </a:r>
            <a:r>
              <a:rPr lang="en-US" dirty="0"/>
              <a:t>—a pathologist at Trinity Hospital.  </a:t>
            </a:r>
          </a:p>
          <a:p>
            <a:pPr marL="457200" lvl="1" indent="0">
              <a:buNone/>
              <a:defRPr/>
            </a:pPr>
            <a:r>
              <a:rPr lang="en-US" dirty="0">
                <a:highlight>
                  <a:srgbClr val="FFFF00"/>
                </a:highlight>
              </a:rPr>
              <a:t>February 19</a:t>
            </a:r>
            <a:r>
              <a:rPr lang="en-US" baseline="30000" dirty="0">
                <a:highlight>
                  <a:srgbClr val="FFFF00"/>
                </a:highlight>
              </a:rPr>
              <a:t>th</a:t>
            </a:r>
          </a:p>
          <a:p>
            <a:pPr marL="457200" lvl="1" indent="0">
              <a:buNone/>
              <a:defRPr/>
            </a:pPr>
            <a:r>
              <a:rPr lang="en-US" dirty="0"/>
              <a:t>Plan to arrive by 11 am and stay until at least 11:50. </a:t>
            </a:r>
          </a:p>
          <a:p>
            <a:pPr marL="457200" lvl="1" indent="0">
              <a:buNone/>
              <a:defRPr/>
            </a:pPr>
            <a:r>
              <a:rPr lang="en-US" dirty="0"/>
              <a:t>	I will figure out our best meeting place and can 	drive up to 4 students there.</a:t>
            </a:r>
          </a:p>
          <a:p>
            <a:pPr marL="457200" lvl="1" indent="0">
              <a:buNone/>
              <a:defRPr/>
            </a:pPr>
            <a:endParaRPr lang="en-US" dirty="0"/>
          </a:p>
          <a:p>
            <a:pPr marL="457200" lvl="1" indent="0">
              <a:buNone/>
              <a:defRPr/>
            </a:pPr>
            <a:r>
              <a:rPr lang="en-US" dirty="0"/>
              <a:t>I will try to help us prepare some for the experience.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4EA3355A-4B66-064F-BDEA-69666BF35502}"/>
              </a:ext>
            </a:extLst>
          </p:cNvPr>
          <p:cNvSpPr>
            <a:spLocks noGrp="1"/>
          </p:cNvSpPr>
          <p:nvPr>
            <p:ph type="title"/>
          </p:nvPr>
        </p:nvSpPr>
        <p:spPr/>
        <p:txBody>
          <a:bodyPr/>
          <a:lstStyle/>
          <a:p>
            <a:r>
              <a:rPr lang="en-US" altLang="en-US" dirty="0"/>
              <a:t>What we’ve learned from immunohistochemistry</a:t>
            </a:r>
          </a:p>
        </p:txBody>
      </p:sp>
      <p:sp>
        <p:nvSpPr>
          <p:cNvPr id="52226" name="Rectangle 3">
            <a:extLst>
              <a:ext uri="{FF2B5EF4-FFF2-40B4-BE49-F238E27FC236}">
                <a16:creationId xmlns:a16="http://schemas.microsoft.com/office/drawing/2014/main" id="{23804880-B908-554D-B941-EC0B73779B48}"/>
              </a:ext>
            </a:extLst>
          </p:cNvPr>
          <p:cNvSpPr>
            <a:spLocks noGrp="1"/>
          </p:cNvSpPr>
          <p:nvPr>
            <p:ph type="body" idx="1"/>
          </p:nvPr>
        </p:nvSpPr>
        <p:spPr/>
        <p:txBody>
          <a:bodyPr/>
          <a:lstStyle/>
          <a:p>
            <a:r>
              <a:rPr lang="en-US" altLang="en-US" dirty="0"/>
              <a:t>Tumors are rather heterogeneous at the cellular level.</a:t>
            </a:r>
          </a:p>
          <a:p>
            <a:endParaRPr lang="en-US" altLang="en-US" dirty="0"/>
          </a:p>
          <a:p>
            <a:pPr lvl="1"/>
            <a:r>
              <a:rPr lang="en-US" altLang="en-US" dirty="0"/>
              <a:t>This has complicated study of solid tumors at times.  Biopsy of tumors results in a mix of cells, some of which show cancer-associated DNA changes (the tumor cells) ,but  most of which are genetically unchanged (the stromal cells)!</a:t>
            </a:r>
          </a:p>
        </p:txBody>
      </p:sp>
    </p:spTree>
    <p:extLst>
      <p:ext uri="{BB962C8B-B14F-4D97-AF65-F5344CB8AC3E}">
        <p14:creationId xmlns:p14="http://schemas.microsoft.com/office/powerpoint/2010/main" val="911230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2AB476AC-64BD-494D-BCFC-D750226686A5}"/>
              </a:ext>
            </a:extLst>
          </p:cNvPr>
          <p:cNvSpPr>
            <a:spLocks noGrp="1"/>
          </p:cNvSpPr>
          <p:nvPr>
            <p:ph type="title"/>
          </p:nvPr>
        </p:nvSpPr>
        <p:spPr/>
        <p:txBody>
          <a:bodyPr/>
          <a:lstStyle/>
          <a:p>
            <a:r>
              <a:rPr lang="en-US" altLang="en-US"/>
              <a:t>Onward…!</a:t>
            </a:r>
          </a:p>
        </p:txBody>
      </p:sp>
      <p:sp>
        <p:nvSpPr>
          <p:cNvPr id="28674" name="Rectangle 3">
            <a:extLst>
              <a:ext uri="{FF2B5EF4-FFF2-40B4-BE49-F238E27FC236}">
                <a16:creationId xmlns:a16="http://schemas.microsoft.com/office/drawing/2014/main" id="{BF9DA75D-0532-0749-9117-2918C6A25F0B}"/>
              </a:ext>
            </a:extLst>
          </p:cNvPr>
          <p:cNvSpPr>
            <a:spLocks noGrp="1"/>
          </p:cNvSpPr>
          <p:nvPr>
            <p:ph type="body" idx="1"/>
          </p:nvPr>
        </p:nvSpPr>
        <p:spPr/>
        <p:txBody>
          <a:bodyPr/>
          <a:lstStyle/>
          <a:p>
            <a:r>
              <a:rPr lang="en-US" altLang="en-US"/>
              <a:t>Recall---even a tumor of significant size, and which is established at its primary site, is relatively harmless.</a:t>
            </a:r>
          </a:p>
        </p:txBody>
      </p:sp>
    </p:spTree>
    <p:extLst>
      <p:ext uri="{BB962C8B-B14F-4D97-AF65-F5344CB8AC3E}">
        <p14:creationId xmlns:p14="http://schemas.microsoft.com/office/powerpoint/2010/main" val="345092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7456014-7CA5-0841-9571-723252E764DF}"/>
              </a:ext>
            </a:extLst>
          </p:cNvPr>
          <p:cNvSpPr>
            <a:spLocks noGrp="1"/>
          </p:cNvSpPr>
          <p:nvPr>
            <p:ph type="title"/>
          </p:nvPr>
        </p:nvSpPr>
        <p:spPr/>
        <p:txBody>
          <a:bodyPr/>
          <a:lstStyle/>
          <a:p>
            <a:r>
              <a:rPr lang="en-US" altLang="en-US"/>
              <a:t>Tumor progression—part II</a:t>
            </a:r>
          </a:p>
        </p:txBody>
      </p:sp>
      <p:sp>
        <p:nvSpPr>
          <p:cNvPr id="31746" name="Rectangle 3">
            <a:extLst>
              <a:ext uri="{FF2B5EF4-FFF2-40B4-BE49-F238E27FC236}">
                <a16:creationId xmlns:a16="http://schemas.microsoft.com/office/drawing/2014/main" id="{9A9EC1C1-1CF4-044F-A720-B005FAED7C44}"/>
              </a:ext>
            </a:extLst>
          </p:cNvPr>
          <p:cNvSpPr>
            <a:spLocks noGrp="1"/>
          </p:cNvSpPr>
          <p:nvPr>
            <p:ph type="body" idx="1"/>
          </p:nvPr>
        </p:nvSpPr>
        <p:spPr/>
        <p:txBody>
          <a:bodyPr/>
          <a:lstStyle/>
          <a:p>
            <a:r>
              <a:rPr lang="en-US" altLang="en-US"/>
              <a:t>Following establishment of blood vessels and stromal support, tumors progress and spread in a multistep process.</a:t>
            </a:r>
          </a:p>
          <a:p>
            <a:endParaRPr lang="en-US" altLang="en-US"/>
          </a:p>
          <a:p>
            <a:pPr lvl="1"/>
            <a:r>
              <a:rPr lang="en-US" altLang="en-US"/>
              <a:t>2 distinct, but interdependent mechanisms</a:t>
            </a:r>
          </a:p>
          <a:p>
            <a:pPr lvl="2"/>
            <a:r>
              <a:rPr lang="en-US" altLang="en-US" sz="4000"/>
              <a:t>Invasion</a:t>
            </a:r>
          </a:p>
          <a:p>
            <a:pPr lvl="2"/>
            <a:r>
              <a:rPr lang="en-US" altLang="en-US" sz="4000"/>
              <a:t>Metastasis</a:t>
            </a:r>
          </a:p>
        </p:txBody>
      </p:sp>
    </p:spTree>
    <p:extLst>
      <p:ext uri="{BB962C8B-B14F-4D97-AF65-F5344CB8AC3E}">
        <p14:creationId xmlns:p14="http://schemas.microsoft.com/office/powerpoint/2010/main" val="125653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66D279B-DD7B-244B-98F4-DA52396AE3AA}"/>
              </a:ext>
            </a:extLst>
          </p:cNvPr>
          <p:cNvSpPr>
            <a:spLocks noGrp="1"/>
          </p:cNvSpPr>
          <p:nvPr>
            <p:ph type="title"/>
          </p:nvPr>
        </p:nvSpPr>
        <p:spPr/>
        <p:txBody>
          <a:bodyPr/>
          <a:lstStyle/>
          <a:p>
            <a:endParaRPr lang="en-US" altLang="en-US"/>
          </a:p>
        </p:txBody>
      </p:sp>
      <p:sp>
        <p:nvSpPr>
          <p:cNvPr id="32770" name="Content Placeholder 2">
            <a:extLst>
              <a:ext uri="{FF2B5EF4-FFF2-40B4-BE49-F238E27FC236}">
                <a16:creationId xmlns:a16="http://schemas.microsoft.com/office/drawing/2014/main" id="{121A5545-3676-8245-B1DF-42250363062B}"/>
              </a:ext>
            </a:extLst>
          </p:cNvPr>
          <p:cNvSpPr>
            <a:spLocks noGrp="1"/>
          </p:cNvSpPr>
          <p:nvPr>
            <p:ph idx="1"/>
          </p:nvPr>
        </p:nvSpPr>
        <p:spPr/>
        <p:txBody>
          <a:bodyPr/>
          <a:lstStyle/>
          <a:p>
            <a:r>
              <a:rPr lang="en-US" altLang="en-US"/>
              <a:t>Tumor cells become invasive when they breach the extent of the primary tumor, and migrate beyond a tissue barrier.</a:t>
            </a:r>
          </a:p>
          <a:p>
            <a:pPr lvl="1"/>
            <a:r>
              <a:rPr lang="en-US" altLang="en-US"/>
              <a:t>At the molecular level, this results from a loss of normal cell-cell contact via cell adhesion molecules</a:t>
            </a:r>
          </a:p>
          <a:p>
            <a:pPr lvl="2"/>
            <a:r>
              <a:rPr lang="en-US" altLang="en-US"/>
              <a:t>Eg. </a:t>
            </a:r>
            <a:r>
              <a:rPr lang="en-US" altLang="en-US" b="1"/>
              <a:t>E-cadherin</a:t>
            </a:r>
            <a:r>
              <a:rPr lang="en-US" altLang="en-US"/>
              <a:t> (often found in lower levels in cancer cells compared to normal cells.)  Normally helps cells maintain cell-cell contact. </a:t>
            </a:r>
          </a:p>
        </p:txBody>
      </p:sp>
    </p:spTree>
    <p:extLst>
      <p:ext uri="{BB962C8B-B14F-4D97-AF65-F5344CB8AC3E}">
        <p14:creationId xmlns:p14="http://schemas.microsoft.com/office/powerpoint/2010/main" val="239952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CEAF2C21-52CF-2143-9E6E-A94E86AF98D4}"/>
              </a:ext>
            </a:extLst>
          </p:cNvPr>
          <p:cNvSpPr>
            <a:spLocks noGrp="1"/>
          </p:cNvSpPr>
          <p:nvPr>
            <p:ph type="title"/>
          </p:nvPr>
        </p:nvSpPr>
        <p:spPr/>
        <p:txBody>
          <a:bodyPr/>
          <a:lstStyle/>
          <a:p>
            <a:endParaRPr lang="en-US" altLang="en-US"/>
          </a:p>
        </p:txBody>
      </p:sp>
      <p:sp>
        <p:nvSpPr>
          <p:cNvPr id="33794" name="Content Placeholder 2">
            <a:extLst>
              <a:ext uri="{FF2B5EF4-FFF2-40B4-BE49-F238E27FC236}">
                <a16:creationId xmlns:a16="http://schemas.microsoft.com/office/drawing/2014/main" id="{27298DB5-64D6-9C4B-999A-B24868A640CD}"/>
              </a:ext>
            </a:extLst>
          </p:cNvPr>
          <p:cNvSpPr>
            <a:spLocks noGrp="1"/>
          </p:cNvSpPr>
          <p:nvPr>
            <p:ph idx="1"/>
          </p:nvPr>
        </p:nvSpPr>
        <p:spPr/>
        <p:txBody>
          <a:bodyPr/>
          <a:lstStyle/>
          <a:p>
            <a:r>
              <a:rPr lang="en-US" altLang="en-US"/>
              <a:t>Invasion requires some level of cell motility.</a:t>
            </a:r>
          </a:p>
          <a:p>
            <a:pPr lvl="1"/>
            <a:r>
              <a:rPr lang="en-US" altLang="en-US"/>
              <a:t>Most cells are not normally motile (exceptions—macrophages)</a:t>
            </a:r>
          </a:p>
          <a:p>
            <a:pPr lvl="1"/>
            <a:endParaRPr lang="en-US" altLang="en-US"/>
          </a:p>
          <a:p>
            <a:pPr lvl="1"/>
            <a:r>
              <a:rPr lang="en-US" altLang="en-US"/>
              <a:t>Cancer cells gain motility via signals from surroundings and begin to express genes associated with motility</a:t>
            </a:r>
          </a:p>
        </p:txBody>
      </p:sp>
    </p:spTree>
    <p:extLst>
      <p:ext uri="{BB962C8B-B14F-4D97-AF65-F5344CB8AC3E}">
        <p14:creationId xmlns:p14="http://schemas.microsoft.com/office/powerpoint/2010/main" val="1594313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9A07DD73-D518-AC42-9A88-86887DDD68B4}"/>
              </a:ext>
            </a:extLst>
          </p:cNvPr>
          <p:cNvSpPr>
            <a:spLocks noGrp="1"/>
          </p:cNvSpPr>
          <p:nvPr>
            <p:ph type="title"/>
          </p:nvPr>
        </p:nvSpPr>
        <p:spPr/>
        <p:txBody>
          <a:bodyPr/>
          <a:lstStyle/>
          <a:p>
            <a:endParaRPr lang="en-US" altLang="en-US"/>
          </a:p>
        </p:txBody>
      </p:sp>
      <p:sp>
        <p:nvSpPr>
          <p:cNvPr id="34818" name="Content Placeholder 2">
            <a:extLst>
              <a:ext uri="{FF2B5EF4-FFF2-40B4-BE49-F238E27FC236}">
                <a16:creationId xmlns:a16="http://schemas.microsoft.com/office/drawing/2014/main" id="{46973421-170E-8740-A4BC-E4EC69CF3935}"/>
              </a:ext>
            </a:extLst>
          </p:cNvPr>
          <p:cNvSpPr>
            <a:spLocks noGrp="1"/>
          </p:cNvSpPr>
          <p:nvPr>
            <p:ph idx="1"/>
          </p:nvPr>
        </p:nvSpPr>
        <p:spPr/>
        <p:txBody>
          <a:bodyPr/>
          <a:lstStyle/>
          <a:p>
            <a:r>
              <a:rPr lang="en-US" altLang="en-US"/>
              <a:t>Finally--cell invasiveness requires actual breakdown of barriers.</a:t>
            </a:r>
          </a:p>
          <a:p>
            <a:pPr lvl="1"/>
            <a:r>
              <a:rPr lang="en-US" altLang="en-US"/>
              <a:t>Expression of enzymes which degrade:</a:t>
            </a:r>
          </a:p>
          <a:p>
            <a:pPr lvl="2"/>
            <a:r>
              <a:rPr lang="en-US" altLang="en-US"/>
              <a:t>Barriers such as </a:t>
            </a:r>
            <a:r>
              <a:rPr lang="en-US" altLang="en-US" b="1" i="1"/>
              <a:t>basil lamina</a:t>
            </a:r>
            <a:r>
              <a:rPr lang="en-US" altLang="en-US"/>
              <a:t>—the protein layers that form a boundary between epithelial tissues and surroundings.</a:t>
            </a:r>
          </a:p>
          <a:p>
            <a:pPr lvl="2"/>
            <a:r>
              <a:rPr lang="en-US" altLang="en-US"/>
              <a:t>The network of proteins called extracellular matrix (ECM)</a:t>
            </a:r>
          </a:p>
        </p:txBody>
      </p:sp>
    </p:spTree>
    <p:extLst>
      <p:ext uri="{BB962C8B-B14F-4D97-AF65-F5344CB8AC3E}">
        <p14:creationId xmlns:p14="http://schemas.microsoft.com/office/powerpoint/2010/main" val="430473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F1508C6F-BB59-4546-AE88-A0FB4AE27CA7}"/>
              </a:ext>
            </a:extLst>
          </p:cNvPr>
          <p:cNvSpPr>
            <a:spLocks noGrp="1"/>
          </p:cNvSpPr>
          <p:nvPr>
            <p:ph type="title"/>
          </p:nvPr>
        </p:nvSpPr>
        <p:spPr/>
        <p:txBody>
          <a:bodyPr/>
          <a:lstStyle/>
          <a:p>
            <a:r>
              <a:rPr lang="en-US" altLang="en-US"/>
              <a:t>Proteases</a:t>
            </a:r>
          </a:p>
        </p:txBody>
      </p:sp>
      <p:sp>
        <p:nvSpPr>
          <p:cNvPr id="35842" name="Content Placeholder 2">
            <a:extLst>
              <a:ext uri="{FF2B5EF4-FFF2-40B4-BE49-F238E27FC236}">
                <a16:creationId xmlns:a16="http://schemas.microsoft.com/office/drawing/2014/main" id="{A0CAD719-1282-4146-9650-CE5EA39031D6}"/>
              </a:ext>
            </a:extLst>
          </p:cNvPr>
          <p:cNvSpPr>
            <a:spLocks noGrp="1"/>
          </p:cNvSpPr>
          <p:nvPr>
            <p:ph idx="1"/>
          </p:nvPr>
        </p:nvSpPr>
        <p:spPr/>
        <p:txBody>
          <a:bodyPr/>
          <a:lstStyle/>
          <a:p>
            <a:r>
              <a:rPr lang="en-US" altLang="en-US" dirty="0"/>
              <a:t>Enzymes that digest proteins are called proteases (recall MMPs).  Proteases are often produced by cells in an inactive form.  (Like many proteins, they aren’t needed often, but when they are they need to act quickly.)</a:t>
            </a:r>
          </a:p>
          <a:p>
            <a:endParaRPr lang="en-US" altLang="en-US" dirty="0"/>
          </a:p>
          <a:p>
            <a:r>
              <a:rPr lang="en-US" altLang="en-US" dirty="0"/>
              <a:t>Tumors tend to secrete a lot of a </a:t>
            </a:r>
            <a:r>
              <a:rPr lang="en-US" altLang="en-US" u="sng" dirty="0"/>
              <a:t>protease activator, </a:t>
            </a:r>
            <a:r>
              <a:rPr lang="en-US" altLang="en-US" i="1" u="sng" dirty="0"/>
              <a:t>plasminogen activator</a:t>
            </a:r>
            <a:r>
              <a:rPr lang="en-US" altLang="en-US" u="sng" dirty="0"/>
              <a:t>.</a:t>
            </a:r>
          </a:p>
        </p:txBody>
      </p:sp>
    </p:spTree>
    <p:extLst>
      <p:ext uri="{BB962C8B-B14F-4D97-AF65-F5344CB8AC3E}">
        <p14:creationId xmlns:p14="http://schemas.microsoft.com/office/powerpoint/2010/main" val="3523779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C59B7AD-4AC4-8746-85EC-9B33CFEFCAED}"/>
              </a:ext>
            </a:extLst>
          </p:cNvPr>
          <p:cNvSpPr>
            <a:spLocks noGrp="1"/>
          </p:cNvSpPr>
          <p:nvPr>
            <p:ph type="title"/>
          </p:nvPr>
        </p:nvSpPr>
        <p:spPr/>
        <p:txBody>
          <a:bodyPr/>
          <a:lstStyle/>
          <a:p>
            <a:r>
              <a:rPr lang="en-US" altLang="en-US"/>
              <a:t>Figure 3.9</a:t>
            </a:r>
          </a:p>
        </p:txBody>
      </p:sp>
      <p:sp>
        <p:nvSpPr>
          <p:cNvPr id="3" name="Content Placeholder 2">
            <a:extLst>
              <a:ext uri="{FF2B5EF4-FFF2-40B4-BE49-F238E27FC236}">
                <a16:creationId xmlns:a16="http://schemas.microsoft.com/office/drawing/2014/main" id="{57151610-8940-4B49-92ED-64D148522A74}"/>
              </a:ext>
            </a:extLst>
          </p:cNvPr>
          <p:cNvSpPr>
            <a:spLocks noGrp="1"/>
          </p:cNvSpPr>
          <p:nvPr>
            <p:ph idx="1"/>
          </p:nvPr>
        </p:nvSpPr>
        <p:spPr/>
        <p:txBody>
          <a:bodyPr>
            <a:normAutofit lnSpcReduction="10000"/>
          </a:bodyPr>
          <a:lstStyle/>
          <a:p>
            <a:pPr>
              <a:defRPr/>
            </a:pPr>
            <a:r>
              <a:rPr lang="en-US" dirty="0"/>
              <a:t>Plasminogen activator—contributes greatly to invasion and metastasis.</a:t>
            </a:r>
          </a:p>
          <a:p>
            <a:pPr>
              <a:defRPr/>
            </a:pPr>
            <a:endParaRPr lang="en-US" dirty="0"/>
          </a:p>
          <a:p>
            <a:pPr>
              <a:defRPr/>
            </a:pPr>
            <a:r>
              <a:rPr lang="en-US" dirty="0"/>
              <a:t>Cleaves Plasminogen to produce Plasmin. (Which is a protease that digests components of the basil lamina and ECM).  </a:t>
            </a:r>
          </a:p>
          <a:p>
            <a:pPr>
              <a:defRPr/>
            </a:pPr>
            <a:endParaRPr lang="en-US" dirty="0"/>
          </a:p>
          <a:p>
            <a:pPr>
              <a:defRPr/>
            </a:pPr>
            <a:r>
              <a:rPr lang="en-US" dirty="0"/>
              <a:t>Also cleaves inactive matrix metalloproteinases to create active forms. </a:t>
            </a:r>
          </a:p>
        </p:txBody>
      </p:sp>
    </p:spTree>
    <p:extLst>
      <p:ext uri="{BB962C8B-B14F-4D97-AF65-F5344CB8AC3E}">
        <p14:creationId xmlns:p14="http://schemas.microsoft.com/office/powerpoint/2010/main" val="1024839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4EA42A6D-822E-7E4B-97E7-ECDD6902508A}"/>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54E4B0D1-D02A-CC4B-80C8-DA263F270C60}"/>
              </a:ext>
            </a:extLst>
          </p:cNvPr>
          <p:cNvSpPr>
            <a:spLocks noGrp="1"/>
          </p:cNvSpPr>
          <p:nvPr>
            <p:ph idx="1"/>
          </p:nvPr>
        </p:nvSpPr>
        <p:spPr/>
        <p:txBody>
          <a:bodyPr/>
          <a:lstStyle/>
          <a:p>
            <a:r>
              <a:rPr lang="en-US" altLang="en-US"/>
              <a:t>Recall </a:t>
            </a:r>
            <a:r>
              <a:rPr lang="en-US" altLang="en-US" b="1" i="1" u="sng"/>
              <a:t>matrix</a:t>
            </a:r>
            <a:r>
              <a:rPr lang="en-US" altLang="en-US"/>
              <a:t> (extracellular matrix) </a:t>
            </a:r>
            <a:r>
              <a:rPr lang="en-US" altLang="en-US" b="1" i="1"/>
              <a:t>metallo</a:t>
            </a:r>
            <a:r>
              <a:rPr lang="en-US" altLang="en-US" b="1" i="1" u="sng"/>
              <a:t>proteinases</a:t>
            </a:r>
          </a:p>
          <a:p>
            <a:endParaRPr lang="en-US" altLang="en-US" b="1" i="1" u="sng"/>
          </a:p>
          <a:p>
            <a:r>
              <a:rPr lang="en-US" altLang="en-US"/>
              <a:t>These same MMPs are important in breaking down  regions of existing blood vessels and sprouting new ones.  (Angiogenesis)</a:t>
            </a:r>
          </a:p>
        </p:txBody>
      </p:sp>
    </p:spTree>
    <p:extLst>
      <p:ext uri="{BB962C8B-B14F-4D97-AF65-F5344CB8AC3E}">
        <p14:creationId xmlns:p14="http://schemas.microsoft.com/office/powerpoint/2010/main" val="143871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95CF6D1-AA8A-9B4C-9E42-FC4D629246C8}"/>
              </a:ext>
            </a:extLst>
          </p:cNvPr>
          <p:cNvSpPr>
            <a:spLocks noGrp="1"/>
          </p:cNvSpPr>
          <p:nvPr>
            <p:ph type="title"/>
          </p:nvPr>
        </p:nvSpPr>
        <p:spPr/>
        <p:txBody>
          <a:bodyPr/>
          <a:lstStyle/>
          <a:p>
            <a:r>
              <a:rPr lang="en-US" altLang="en-US"/>
              <a:t>Interesting…</a:t>
            </a:r>
          </a:p>
        </p:txBody>
      </p:sp>
      <p:sp>
        <p:nvSpPr>
          <p:cNvPr id="38914" name="Content Placeholder 2">
            <a:extLst>
              <a:ext uri="{FF2B5EF4-FFF2-40B4-BE49-F238E27FC236}">
                <a16:creationId xmlns:a16="http://schemas.microsoft.com/office/drawing/2014/main" id="{E50C897F-831F-434A-B3E3-9BABA7AE7115}"/>
              </a:ext>
            </a:extLst>
          </p:cNvPr>
          <p:cNvSpPr>
            <a:spLocks noGrp="1"/>
          </p:cNvSpPr>
          <p:nvPr>
            <p:ph idx="1"/>
          </p:nvPr>
        </p:nvSpPr>
        <p:spPr/>
        <p:txBody>
          <a:bodyPr/>
          <a:lstStyle/>
          <a:p>
            <a:r>
              <a:rPr lang="en-US" altLang="en-US"/>
              <a:t>Cells of most tissues also produce proteins known as </a:t>
            </a:r>
            <a:r>
              <a:rPr lang="en-US" altLang="en-US" b="1" i="1"/>
              <a:t>protease inhibitors.</a:t>
            </a:r>
            <a:r>
              <a:rPr lang="en-US" altLang="en-US"/>
              <a:t>  </a:t>
            </a:r>
          </a:p>
          <a:p>
            <a:pPr lvl="1"/>
            <a:r>
              <a:rPr lang="en-US" altLang="en-US"/>
              <a:t>Similar to angiogenesis, events related to metastasis require a competition between tumor and stroma derived tumor promoters (MMPs) and host/tissue derived tumor inhibitors.</a:t>
            </a:r>
          </a:p>
        </p:txBody>
      </p:sp>
    </p:spTree>
    <p:extLst>
      <p:ext uri="{BB962C8B-B14F-4D97-AF65-F5344CB8AC3E}">
        <p14:creationId xmlns:p14="http://schemas.microsoft.com/office/powerpoint/2010/main" val="316546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78C1581-37A0-7247-A68E-03CAF487AC8B}"/>
              </a:ext>
            </a:extLst>
          </p:cNvPr>
          <p:cNvSpPr>
            <a:spLocks noGrp="1"/>
          </p:cNvSpPr>
          <p:nvPr>
            <p:ph type="title"/>
          </p:nvPr>
        </p:nvSpPr>
        <p:spPr/>
        <p:txBody>
          <a:bodyPr/>
          <a:lstStyle/>
          <a:p>
            <a:r>
              <a:rPr lang="en-US" altLang="en-US">
                <a:ea typeface="ＭＳ Ｐゴシック" panose="020B0600070205080204" pitchFamily="34" charset="-128"/>
              </a:rPr>
              <a:t>Where were we?</a:t>
            </a:r>
          </a:p>
        </p:txBody>
      </p:sp>
      <p:sp>
        <p:nvSpPr>
          <p:cNvPr id="16386" name="Content Placeholder 2">
            <a:extLst>
              <a:ext uri="{FF2B5EF4-FFF2-40B4-BE49-F238E27FC236}">
                <a16:creationId xmlns:a16="http://schemas.microsoft.com/office/drawing/2014/main" id="{0BC0D605-F5DB-DB48-8834-36721FD1BA79}"/>
              </a:ext>
            </a:extLst>
          </p:cNvPr>
          <p:cNvSpPr>
            <a:spLocks noGrp="1"/>
          </p:cNvSpPr>
          <p:nvPr>
            <p:ph idx="1"/>
          </p:nvPr>
        </p:nvSpPr>
        <p:spPr/>
        <p:txBody>
          <a:bodyPr/>
          <a:lstStyle/>
          <a:p>
            <a:r>
              <a:rPr lang="en-US" altLang="en-US" dirty="0">
                <a:ea typeface="ＭＳ Ｐゴシック" panose="020B0600070205080204" pitchFamily="34" charset="-128"/>
              </a:rPr>
              <a:t>Angiogenesis and anti-angiogenic therapy</a:t>
            </a:r>
          </a:p>
          <a:p>
            <a:pPr lvl="1"/>
            <a:r>
              <a:rPr lang="en-US" altLang="en-US" dirty="0">
                <a:ea typeface="ＭＳ Ｐゴシック" panose="020B0600070205080204" pitchFamily="34" charset="-128"/>
              </a:rPr>
              <a:t>Why so much hope?</a:t>
            </a:r>
          </a:p>
          <a:p>
            <a:pPr lvl="1"/>
            <a:r>
              <a:rPr lang="en-US" altLang="en-US" dirty="0">
                <a:ea typeface="ＭＳ Ｐゴシック" panose="020B0600070205080204" pitchFamily="34" charset="-128"/>
              </a:rPr>
              <a:t>Why so much despair?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93ED6113-5009-014B-8CBC-2059EB3E8123}"/>
              </a:ext>
            </a:extLst>
          </p:cNvPr>
          <p:cNvSpPr>
            <a:spLocks noGrp="1"/>
          </p:cNvSpPr>
          <p:nvPr>
            <p:ph type="title"/>
          </p:nvPr>
        </p:nvSpPr>
        <p:spPr/>
        <p:txBody>
          <a:bodyPr/>
          <a:lstStyle/>
          <a:p>
            <a:r>
              <a:rPr lang="en-US" altLang="en-US"/>
              <a:t>Putting all factors together…</a:t>
            </a:r>
          </a:p>
        </p:txBody>
      </p:sp>
      <p:sp>
        <p:nvSpPr>
          <p:cNvPr id="39938" name="Content Placeholder 2">
            <a:extLst>
              <a:ext uri="{FF2B5EF4-FFF2-40B4-BE49-F238E27FC236}">
                <a16:creationId xmlns:a16="http://schemas.microsoft.com/office/drawing/2014/main" id="{93945D36-F665-E845-9033-14F9E1BC850C}"/>
              </a:ext>
            </a:extLst>
          </p:cNvPr>
          <p:cNvSpPr>
            <a:spLocks noGrp="1"/>
          </p:cNvSpPr>
          <p:nvPr>
            <p:ph idx="1"/>
          </p:nvPr>
        </p:nvSpPr>
        <p:spPr/>
        <p:txBody>
          <a:bodyPr/>
          <a:lstStyle/>
          <a:p>
            <a:r>
              <a:rPr lang="en-US" altLang="en-US"/>
              <a:t>A cell that:</a:t>
            </a:r>
          </a:p>
          <a:p>
            <a:pPr lvl="1"/>
            <a:r>
              <a:rPr lang="en-US" altLang="en-US"/>
              <a:t>Looses its grip on its neighbors</a:t>
            </a:r>
          </a:p>
          <a:p>
            <a:pPr lvl="1"/>
            <a:r>
              <a:rPr lang="en-US" altLang="en-US"/>
              <a:t>Gains the ability to move</a:t>
            </a:r>
          </a:p>
          <a:p>
            <a:pPr lvl="1"/>
            <a:r>
              <a:rPr lang="en-US" altLang="en-US"/>
              <a:t>Gains the ability to eat through its environment</a:t>
            </a:r>
          </a:p>
          <a:p>
            <a:pPr lvl="1"/>
            <a:endParaRPr lang="en-US" altLang="en-US"/>
          </a:p>
          <a:p>
            <a:pPr lvl="1">
              <a:buFont typeface="Arial" panose="020B0604020202020204" pitchFamily="34" charset="0"/>
              <a:buNone/>
            </a:pPr>
            <a:r>
              <a:rPr lang="en-US" altLang="en-US"/>
              <a:t>Will eventually make its way to the newly formed blood vessels or lymphatic vessel in its immediate area.</a:t>
            </a:r>
          </a:p>
        </p:txBody>
      </p:sp>
    </p:spTree>
    <p:extLst>
      <p:ext uri="{BB962C8B-B14F-4D97-AF65-F5344CB8AC3E}">
        <p14:creationId xmlns:p14="http://schemas.microsoft.com/office/powerpoint/2010/main" val="33153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8B485CE-7596-F94B-9BFD-DD2621472E63}"/>
              </a:ext>
            </a:extLst>
          </p:cNvPr>
          <p:cNvSpPr>
            <a:spLocks noGrp="1"/>
          </p:cNvSpPr>
          <p:nvPr>
            <p:ph type="title"/>
          </p:nvPr>
        </p:nvSpPr>
        <p:spPr/>
        <p:txBody>
          <a:bodyPr/>
          <a:lstStyle/>
          <a:p>
            <a:endParaRPr lang="en-US" altLang="en-US"/>
          </a:p>
        </p:txBody>
      </p:sp>
      <p:sp>
        <p:nvSpPr>
          <p:cNvPr id="40962" name="Content Placeholder 2">
            <a:extLst>
              <a:ext uri="{FF2B5EF4-FFF2-40B4-BE49-F238E27FC236}">
                <a16:creationId xmlns:a16="http://schemas.microsoft.com/office/drawing/2014/main" id="{0EC1008A-A87E-C845-B124-74485757EF29}"/>
              </a:ext>
            </a:extLst>
          </p:cNvPr>
          <p:cNvSpPr>
            <a:spLocks noGrp="1"/>
          </p:cNvSpPr>
          <p:nvPr>
            <p:ph idx="1"/>
          </p:nvPr>
        </p:nvSpPr>
        <p:spPr/>
        <p:txBody>
          <a:bodyPr/>
          <a:lstStyle/>
          <a:p>
            <a:r>
              <a:rPr lang="en-US" altLang="en-US"/>
              <a:t>Cancer cells which enter the bloodstream, travel to secondary sites and become established using the same mechanisms as the primary tumor did.</a:t>
            </a:r>
          </a:p>
          <a:p>
            <a:endParaRPr lang="en-US" altLang="en-US"/>
          </a:p>
          <a:p>
            <a:r>
              <a:rPr lang="en-US" altLang="en-US"/>
              <a:t>This is Metastasis.  Figure 3-8</a:t>
            </a:r>
          </a:p>
          <a:p>
            <a:endParaRPr lang="en-US" altLang="en-US"/>
          </a:p>
        </p:txBody>
      </p:sp>
    </p:spTree>
    <p:extLst>
      <p:ext uri="{BB962C8B-B14F-4D97-AF65-F5344CB8AC3E}">
        <p14:creationId xmlns:p14="http://schemas.microsoft.com/office/powerpoint/2010/main" val="3563854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7F3C326F-9AB7-B94D-8738-2844E366E8D2}"/>
              </a:ext>
            </a:extLst>
          </p:cNvPr>
          <p:cNvSpPr>
            <a:spLocks noGrp="1"/>
          </p:cNvSpPr>
          <p:nvPr>
            <p:ph type="title"/>
          </p:nvPr>
        </p:nvSpPr>
        <p:spPr/>
        <p:txBody>
          <a:bodyPr/>
          <a:lstStyle/>
          <a:p>
            <a:r>
              <a:rPr lang="en-US" altLang="en-US"/>
              <a:t>Figure 3-11</a:t>
            </a:r>
          </a:p>
        </p:txBody>
      </p:sp>
      <p:sp>
        <p:nvSpPr>
          <p:cNvPr id="41986" name="Content Placeholder 2">
            <a:extLst>
              <a:ext uri="{FF2B5EF4-FFF2-40B4-BE49-F238E27FC236}">
                <a16:creationId xmlns:a16="http://schemas.microsoft.com/office/drawing/2014/main" id="{E51BF8AE-8BE0-624C-AEAF-B7384842BB24}"/>
              </a:ext>
            </a:extLst>
          </p:cNvPr>
          <p:cNvSpPr>
            <a:spLocks noGrp="1"/>
          </p:cNvSpPr>
          <p:nvPr>
            <p:ph idx="1"/>
          </p:nvPr>
        </p:nvSpPr>
        <p:spPr>
          <a:xfrm>
            <a:off x="304800" y="1219200"/>
            <a:ext cx="8229600" cy="5410200"/>
          </a:xfrm>
        </p:spPr>
        <p:txBody>
          <a:bodyPr/>
          <a:lstStyle/>
          <a:p>
            <a:pPr marL="0" indent="0">
              <a:buFont typeface="Arial" panose="020B0604020202020204" pitchFamily="34" charset="0"/>
              <a:buNone/>
            </a:pPr>
            <a:r>
              <a:rPr lang="en-US" altLang="en-US" dirty="0"/>
              <a:t>Metastasis is not completely random—in terms of tumor cell path.  Tumor cells will enter a lymphatic vessel or blood vessel nearby and be transported in the same direction as the blood/lymph  in that area.</a:t>
            </a:r>
          </a:p>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622707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BB7F2D48-D0ED-1F4C-824D-37E99AA5CE7E}"/>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7EB229EF-59E9-5142-9B64-9D61C9EED1B6}"/>
              </a:ext>
            </a:extLst>
          </p:cNvPr>
          <p:cNvSpPr>
            <a:spLocks noGrp="1"/>
          </p:cNvSpPr>
          <p:nvPr>
            <p:ph idx="1"/>
          </p:nvPr>
        </p:nvSpPr>
        <p:spPr/>
        <p:txBody>
          <a:bodyPr/>
          <a:lstStyle/>
          <a:p>
            <a:pPr marL="0" indent="0">
              <a:buFont typeface="Arial" panose="020B0604020202020204" pitchFamily="34" charset="0"/>
              <a:buNone/>
              <a:defRPr/>
            </a:pPr>
            <a:r>
              <a:rPr lang="en-US" dirty="0"/>
              <a:t>Gastrointestinal tumor cells metastasize to liver often.</a:t>
            </a:r>
          </a:p>
          <a:p>
            <a:pPr marL="0" indent="0">
              <a:buFont typeface="Arial" panose="020B0604020202020204" pitchFamily="34" charset="0"/>
              <a:buNone/>
              <a:defRPr/>
            </a:pPr>
            <a:r>
              <a:rPr lang="en-US" dirty="0"/>
              <a:t>Lung tumor cells can metastasize nearly any where in the  body.</a:t>
            </a:r>
          </a:p>
          <a:p>
            <a:pPr marL="0" indent="0">
              <a:buFont typeface="Arial" panose="020B0604020202020204" pitchFamily="34" charset="0"/>
              <a:buNone/>
              <a:defRPr/>
            </a:pPr>
            <a:r>
              <a:rPr lang="en-US" dirty="0"/>
              <a:t>Breast tumor cells often metastasize to nearest lymph node.</a:t>
            </a:r>
          </a:p>
          <a:p>
            <a:pPr>
              <a:defRPr/>
            </a:pPr>
            <a:endParaRPr lang="en-US" dirty="0"/>
          </a:p>
        </p:txBody>
      </p:sp>
    </p:spTree>
    <p:extLst>
      <p:ext uri="{BB962C8B-B14F-4D97-AF65-F5344CB8AC3E}">
        <p14:creationId xmlns:p14="http://schemas.microsoft.com/office/powerpoint/2010/main" val="138585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5AE3-E3D7-5A44-A969-DBB173FB73E4}"/>
              </a:ext>
            </a:extLst>
          </p:cNvPr>
          <p:cNvSpPr>
            <a:spLocks noGrp="1"/>
          </p:cNvSpPr>
          <p:nvPr>
            <p:ph type="title"/>
          </p:nvPr>
        </p:nvSpPr>
        <p:spPr/>
        <p:txBody>
          <a:bodyPr>
            <a:normAutofit fontScale="90000"/>
          </a:bodyPr>
          <a:lstStyle/>
          <a:p>
            <a:pPr>
              <a:defRPr/>
            </a:pPr>
            <a:r>
              <a:rPr lang="en-US" dirty="0"/>
              <a:t>Not all tumor cells are good at metastasizing</a:t>
            </a:r>
          </a:p>
        </p:txBody>
      </p:sp>
      <p:sp>
        <p:nvSpPr>
          <p:cNvPr id="44034" name="Content Placeholder 2">
            <a:extLst>
              <a:ext uri="{FF2B5EF4-FFF2-40B4-BE49-F238E27FC236}">
                <a16:creationId xmlns:a16="http://schemas.microsoft.com/office/drawing/2014/main" id="{FA3E0B6D-5E64-884D-8CAF-6ABA78298981}"/>
              </a:ext>
            </a:extLst>
          </p:cNvPr>
          <p:cNvSpPr>
            <a:spLocks noGrp="1"/>
          </p:cNvSpPr>
          <p:nvPr>
            <p:ph idx="1"/>
          </p:nvPr>
        </p:nvSpPr>
        <p:spPr/>
        <p:txBody>
          <a:bodyPr/>
          <a:lstStyle/>
          <a:p>
            <a:r>
              <a:rPr lang="en-US" altLang="en-US"/>
              <a:t>We’ve already mentioned a tumor microenvironment. (Tumor cells + non-tumor stroma and other cells)</a:t>
            </a:r>
          </a:p>
          <a:p>
            <a:endParaRPr lang="en-US" altLang="en-US"/>
          </a:p>
          <a:p>
            <a:r>
              <a:rPr lang="en-US" altLang="en-US"/>
              <a:t>Even the actual tumor cells show a significant degree of variation.</a:t>
            </a:r>
          </a:p>
        </p:txBody>
      </p:sp>
    </p:spTree>
    <p:extLst>
      <p:ext uri="{BB962C8B-B14F-4D97-AF65-F5344CB8AC3E}">
        <p14:creationId xmlns:p14="http://schemas.microsoft.com/office/powerpoint/2010/main" val="223557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A3C1E448-C893-9341-B7D7-E3D2E32393F1}"/>
              </a:ext>
            </a:extLst>
          </p:cNvPr>
          <p:cNvSpPr>
            <a:spLocks noGrp="1"/>
          </p:cNvSpPr>
          <p:nvPr>
            <p:ph type="title"/>
          </p:nvPr>
        </p:nvSpPr>
        <p:spPr/>
        <p:txBody>
          <a:bodyPr/>
          <a:lstStyle/>
          <a:p>
            <a:r>
              <a:rPr lang="en-US" altLang="en-US"/>
              <a:t>Figure 3-10</a:t>
            </a:r>
          </a:p>
        </p:txBody>
      </p:sp>
      <p:sp>
        <p:nvSpPr>
          <p:cNvPr id="3" name="Content Placeholder 2">
            <a:extLst>
              <a:ext uri="{FF2B5EF4-FFF2-40B4-BE49-F238E27FC236}">
                <a16:creationId xmlns:a16="http://schemas.microsoft.com/office/drawing/2014/main" id="{DF84E1FB-B5C3-8F45-99FC-47EE7DF847A2}"/>
              </a:ext>
            </a:extLst>
          </p:cNvPr>
          <p:cNvSpPr>
            <a:spLocks noGrp="1"/>
          </p:cNvSpPr>
          <p:nvPr>
            <p:ph idx="1"/>
          </p:nvPr>
        </p:nvSpPr>
        <p:spPr/>
        <p:txBody>
          <a:bodyPr>
            <a:normAutofit/>
          </a:bodyPr>
          <a:lstStyle/>
          <a:p>
            <a:pPr>
              <a:defRPr/>
            </a:pPr>
            <a:r>
              <a:rPr lang="en-US" dirty="0"/>
              <a:t>Metastatic tumors show enhanced ability to metastasize.  The tumors that grow at a secondary site, have the characteristics to metastasize already.</a:t>
            </a:r>
          </a:p>
          <a:p>
            <a:pPr>
              <a:defRPr/>
            </a:pPr>
            <a:endParaRPr lang="en-US" dirty="0"/>
          </a:p>
          <a:p>
            <a:pPr>
              <a:defRPr/>
            </a:pPr>
            <a:r>
              <a:rPr lang="en-US" dirty="0"/>
              <a:t>Similar to tumor stem cells/metastasis-ready cells. </a:t>
            </a:r>
          </a:p>
          <a:p>
            <a:pPr>
              <a:defRPr/>
            </a:pPr>
            <a:endParaRPr lang="en-US" dirty="0"/>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3339323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4F00783-41CF-8941-9B9E-A15760D62421}"/>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49E2EC7-613C-C14F-A847-5C4AFF375ED5}"/>
              </a:ext>
            </a:extLst>
          </p:cNvPr>
          <p:cNvSpPr>
            <a:spLocks noGrp="1"/>
          </p:cNvSpPr>
          <p:nvPr>
            <p:ph idx="1"/>
          </p:nvPr>
        </p:nvSpPr>
        <p:spPr/>
        <p:txBody>
          <a:bodyPr>
            <a:normAutofit fontScale="92500" lnSpcReduction="10000"/>
          </a:bodyPr>
          <a:lstStyle/>
          <a:p>
            <a:pPr>
              <a:defRPr/>
            </a:pPr>
            <a:r>
              <a:rPr lang="en-US" dirty="0"/>
              <a:t>Scientists have built careers on the study of metastasis.  Like angiogenesis, the control of metastasis is an ideal approach to “curing cancer”.</a:t>
            </a:r>
          </a:p>
          <a:p>
            <a:pPr>
              <a:defRPr/>
            </a:pPr>
            <a:r>
              <a:rPr lang="en-US" dirty="0"/>
              <a:t>IMPORTANT CONCEPT</a:t>
            </a:r>
          </a:p>
          <a:p>
            <a:pPr lvl="1">
              <a:defRPr/>
            </a:pPr>
            <a:r>
              <a:rPr lang="en-US" dirty="0"/>
              <a:t>Without metastasis, cancer is not life threatening, in most cases.</a:t>
            </a:r>
          </a:p>
          <a:p>
            <a:pPr lvl="1">
              <a:defRPr/>
            </a:pPr>
            <a:r>
              <a:rPr lang="en-US" dirty="0"/>
              <a:t>Metastasis is not specific to any one type of cancer.</a:t>
            </a:r>
          </a:p>
          <a:p>
            <a:pPr lvl="1">
              <a:defRPr/>
            </a:pPr>
            <a:r>
              <a:rPr lang="en-US" dirty="0"/>
              <a:t>Targeting metastasis does not require killing every single cancer cell</a:t>
            </a:r>
          </a:p>
        </p:txBody>
      </p:sp>
    </p:spTree>
    <p:extLst>
      <p:ext uri="{BB962C8B-B14F-4D97-AF65-F5344CB8AC3E}">
        <p14:creationId xmlns:p14="http://schemas.microsoft.com/office/powerpoint/2010/main" val="4161805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F290-9467-D14B-B2BD-4A0325500F72}"/>
              </a:ext>
            </a:extLst>
          </p:cNvPr>
          <p:cNvSpPr>
            <a:spLocks noGrp="1"/>
          </p:cNvSpPr>
          <p:nvPr>
            <p:ph type="title"/>
          </p:nvPr>
        </p:nvSpPr>
        <p:spPr/>
        <p:txBody>
          <a:bodyPr>
            <a:normAutofit fontScale="90000"/>
          </a:bodyPr>
          <a:lstStyle/>
          <a:p>
            <a:pPr>
              <a:defRPr/>
            </a:pPr>
            <a:r>
              <a:rPr lang="en-US" sz="3600" dirty="0"/>
              <a:t>First “Anti-metastasis” approach focused in </a:t>
            </a:r>
            <a:r>
              <a:rPr lang="en-US" sz="3600" b="1" dirty="0"/>
              <a:t>MMP inhibitors</a:t>
            </a:r>
            <a:br>
              <a:rPr lang="en-US" sz="3600" dirty="0"/>
            </a:br>
            <a:endParaRPr lang="en-US" sz="3600" dirty="0"/>
          </a:p>
        </p:txBody>
      </p:sp>
      <p:sp>
        <p:nvSpPr>
          <p:cNvPr id="47106" name="Content Placeholder 2">
            <a:extLst>
              <a:ext uri="{FF2B5EF4-FFF2-40B4-BE49-F238E27FC236}">
                <a16:creationId xmlns:a16="http://schemas.microsoft.com/office/drawing/2014/main" id="{4E02EF64-7B16-7148-BD27-5F919B489545}"/>
              </a:ext>
            </a:extLst>
          </p:cNvPr>
          <p:cNvSpPr>
            <a:spLocks noGrp="1"/>
          </p:cNvSpPr>
          <p:nvPr>
            <p:ph idx="1"/>
          </p:nvPr>
        </p:nvSpPr>
        <p:spPr/>
        <p:txBody>
          <a:bodyPr/>
          <a:lstStyle/>
          <a:p>
            <a:r>
              <a:rPr lang="en-US" altLang="en-US"/>
              <a:t>There is a more general interest in MMPs in other diseases.</a:t>
            </a:r>
          </a:p>
          <a:p>
            <a:endParaRPr lang="en-US" altLang="en-US"/>
          </a:p>
          <a:p>
            <a:r>
              <a:rPr lang="en-US" altLang="en-US"/>
              <a:t>(Some other diseases are the result of MMP overexpression)</a:t>
            </a:r>
          </a:p>
        </p:txBody>
      </p:sp>
    </p:spTree>
    <p:extLst>
      <p:ext uri="{BB962C8B-B14F-4D97-AF65-F5344CB8AC3E}">
        <p14:creationId xmlns:p14="http://schemas.microsoft.com/office/powerpoint/2010/main" val="3233445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67">
            <a:extLst>
              <a:ext uri="{FF2B5EF4-FFF2-40B4-BE49-F238E27FC236}">
                <a16:creationId xmlns:a16="http://schemas.microsoft.com/office/drawing/2014/main" id="{4AC16836-5E2D-2347-BA19-CC2351C8D211}"/>
              </a:ext>
            </a:extLst>
          </p:cNvPr>
          <p:cNvGraphicFramePr>
            <a:graphicFrameLocks noChangeAspect="1"/>
          </p:cNvGraphicFramePr>
          <p:nvPr/>
        </p:nvGraphicFramePr>
        <p:xfrm>
          <a:off x="312738" y="965200"/>
          <a:ext cx="8520112" cy="4927600"/>
        </p:xfrm>
        <a:graphic>
          <a:graphicData uri="http://schemas.openxmlformats.org/presentationml/2006/ole">
            <mc:AlternateContent xmlns:mc="http://schemas.openxmlformats.org/markup-compatibility/2006">
              <mc:Choice xmlns:v="urn:schemas-microsoft-com:vml" Requires="v">
                <p:oleObj spid="_x0000_s18433" name="Image" r:id="rId3" imgW="8521700" imgH="4927600" progId="Photoshop.Image.7">
                  <p:embed/>
                </p:oleObj>
              </mc:Choice>
              <mc:Fallback>
                <p:oleObj name="Image" r:id="rId3" imgW="8521700" imgH="4927600" progId="Photoshop.Image.7">
                  <p:embed/>
                  <p:pic>
                    <p:nvPicPr>
                      <p:cNvPr id="29697" name="Object 67">
                        <a:extLst>
                          <a:ext uri="{FF2B5EF4-FFF2-40B4-BE49-F238E27FC236}">
                            <a16:creationId xmlns:a16="http://schemas.microsoft.com/office/drawing/2014/main" id="{4AC16836-5E2D-2347-BA19-CC2351C8D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965200"/>
                        <a:ext cx="8520112"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2024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F9762EC-9AB7-E741-A033-0B562A93EC63}"/>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5B885CA6-236F-F840-9DDE-9DC71E562174}"/>
              </a:ext>
            </a:extLst>
          </p:cNvPr>
          <p:cNvSpPr>
            <a:spLocks noGrp="1"/>
          </p:cNvSpPr>
          <p:nvPr>
            <p:ph idx="1"/>
          </p:nvPr>
        </p:nvSpPr>
        <p:spPr/>
        <p:txBody>
          <a:bodyPr/>
          <a:lstStyle/>
          <a:p>
            <a:pPr>
              <a:defRPr/>
            </a:pPr>
            <a:r>
              <a:rPr lang="en-US" dirty="0"/>
              <a:t>Unfortunately, MMP inhibitors, like angiogenesis inhibitors have not been very successful in human cancer treatment.</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412375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31428B9F-D885-4441-9D32-4F9FE23DB648}"/>
              </a:ext>
            </a:extLst>
          </p:cNvPr>
          <p:cNvSpPr>
            <a:spLocks noGrp="1"/>
          </p:cNvSpPr>
          <p:nvPr>
            <p:ph type="title"/>
          </p:nvPr>
        </p:nvSpPr>
        <p:spPr/>
        <p:txBody>
          <a:bodyPr/>
          <a:lstStyle/>
          <a:p>
            <a:r>
              <a:rPr lang="en-US" altLang="en-US"/>
              <a:t>What else does a tumor need?</a:t>
            </a:r>
          </a:p>
        </p:txBody>
      </p:sp>
      <p:sp>
        <p:nvSpPr>
          <p:cNvPr id="38914" name="Content Placeholder 2">
            <a:extLst>
              <a:ext uri="{FF2B5EF4-FFF2-40B4-BE49-F238E27FC236}">
                <a16:creationId xmlns:a16="http://schemas.microsoft.com/office/drawing/2014/main" id="{8431F266-6D16-7941-A5FF-D3F33053E11C}"/>
              </a:ext>
            </a:extLst>
          </p:cNvPr>
          <p:cNvSpPr>
            <a:spLocks noGrp="1"/>
          </p:cNvSpPr>
          <p:nvPr>
            <p:ph idx="1"/>
          </p:nvPr>
        </p:nvSpPr>
        <p:spPr/>
        <p:txBody>
          <a:bodyPr/>
          <a:lstStyle/>
          <a:p>
            <a:r>
              <a:rPr lang="en-US" altLang="en-US"/>
              <a:t>Your text does not provide much information about supporting cells/tissues beyond blood vessels.</a:t>
            </a:r>
          </a:p>
          <a:p>
            <a:endParaRPr lang="en-US" altLang="en-US"/>
          </a:p>
          <a:p>
            <a:r>
              <a:rPr lang="en-US" altLang="en-US"/>
              <a:t>Yet most tumors are a mixture of cancer cells and non-tumor supporting cells---collectively called </a:t>
            </a:r>
            <a:r>
              <a:rPr lang="en-US" altLang="en-US" b="1" i="1"/>
              <a:t>tumor-associated stroma</a:t>
            </a:r>
            <a:r>
              <a:rPr lang="en-US" altLang="en-US"/>
              <a:t>. </a:t>
            </a:r>
          </a:p>
        </p:txBody>
      </p:sp>
    </p:spTree>
    <p:extLst>
      <p:ext uri="{BB962C8B-B14F-4D97-AF65-F5344CB8AC3E}">
        <p14:creationId xmlns:p14="http://schemas.microsoft.com/office/powerpoint/2010/main" val="92740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A6E38D9-7391-FF43-94AA-A2D47A0B7A2E}"/>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4B4171A5-ADFD-9C40-8CC8-B667628D7ACF}"/>
              </a:ext>
            </a:extLst>
          </p:cNvPr>
          <p:cNvSpPr>
            <a:spLocks noGrp="1"/>
          </p:cNvSpPr>
          <p:nvPr>
            <p:ph idx="1"/>
          </p:nvPr>
        </p:nvSpPr>
        <p:spPr/>
        <p:txBody>
          <a:bodyPr/>
          <a:lstStyle/>
          <a:p>
            <a:r>
              <a:rPr lang="en-US" altLang="en-US"/>
              <a:t>As mentioned earlier, tumor cells secrete a variety of factors---some recruit cells from the host to serve a variety of functions as </a:t>
            </a:r>
            <a:r>
              <a:rPr lang="en-US" altLang="en-US" i="1"/>
              <a:t>stroma</a:t>
            </a:r>
            <a:r>
              <a:rPr lang="en-US" altLang="en-US"/>
              <a:t>.</a:t>
            </a:r>
          </a:p>
          <a:p>
            <a:endParaRPr lang="en-US" altLang="en-US"/>
          </a:p>
          <a:p>
            <a:r>
              <a:rPr lang="en-US" altLang="en-US"/>
              <a:t>Tumors must establish themselves much like a tissue forming during embryogenesis/fetal development.</a:t>
            </a:r>
          </a:p>
          <a:p>
            <a:pPr lvl="1"/>
            <a:r>
              <a:rPr lang="en-US" altLang="en-US"/>
              <a:t>Require cells which anchor, shape and protect the actual tumor cells. </a:t>
            </a:r>
          </a:p>
          <a:p>
            <a:endParaRPr lang="en-US" altLang="en-US"/>
          </a:p>
        </p:txBody>
      </p:sp>
    </p:spTree>
    <p:extLst>
      <p:ext uri="{BB962C8B-B14F-4D97-AF65-F5344CB8AC3E}">
        <p14:creationId xmlns:p14="http://schemas.microsoft.com/office/powerpoint/2010/main" val="259055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68AFF6F9-F52F-8746-8C91-27E7289FB512}"/>
              </a:ext>
            </a:extLst>
          </p:cNvPr>
          <p:cNvSpPr>
            <a:spLocks noGrp="1"/>
          </p:cNvSpPr>
          <p:nvPr>
            <p:ph type="title"/>
          </p:nvPr>
        </p:nvSpPr>
        <p:spPr/>
        <p:txBody>
          <a:bodyPr/>
          <a:lstStyle/>
          <a:p>
            <a:endParaRPr lang="en-US" altLang="en-US"/>
          </a:p>
        </p:txBody>
      </p:sp>
      <p:sp>
        <p:nvSpPr>
          <p:cNvPr id="40962" name="Rectangle 3">
            <a:extLst>
              <a:ext uri="{FF2B5EF4-FFF2-40B4-BE49-F238E27FC236}">
                <a16:creationId xmlns:a16="http://schemas.microsoft.com/office/drawing/2014/main" id="{1A3BF829-2652-9345-BC2C-22AE6FD92C63}"/>
              </a:ext>
            </a:extLst>
          </p:cNvPr>
          <p:cNvSpPr>
            <a:spLocks noGrp="1"/>
          </p:cNvSpPr>
          <p:nvPr>
            <p:ph type="body" idx="1"/>
          </p:nvPr>
        </p:nvSpPr>
        <p:spPr/>
        <p:txBody>
          <a:bodyPr/>
          <a:lstStyle/>
          <a:p>
            <a:r>
              <a:rPr lang="en-US" altLang="en-US"/>
              <a:t>Some support/stromal cells are called in from different sights by chemicals which cause migration.</a:t>
            </a:r>
          </a:p>
          <a:p>
            <a:pPr lvl="1"/>
            <a:r>
              <a:rPr lang="en-US" altLang="en-US"/>
              <a:t>E.g. </a:t>
            </a:r>
            <a:r>
              <a:rPr lang="en-US" altLang="en-US" b="1" i="1"/>
              <a:t>Chemokines</a:t>
            </a:r>
          </a:p>
          <a:p>
            <a:pPr lvl="2"/>
            <a:r>
              <a:rPr lang="en-US" altLang="en-US"/>
              <a:t>Macrophages respond to tumor-produced chemokines and migrate to the area much as they do in an immune respose.</a:t>
            </a:r>
          </a:p>
        </p:txBody>
      </p:sp>
    </p:spTree>
    <p:extLst>
      <p:ext uri="{BB962C8B-B14F-4D97-AF65-F5344CB8AC3E}">
        <p14:creationId xmlns:p14="http://schemas.microsoft.com/office/powerpoint/2010/main" val="22523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11EE36F-B1DE-7444-8D7C-061345099DD4}"/>
              </a:ext>
            </a:extLst>
          </p:cNvPr>
          <p:cNvSpPr>
            <a:spLocks noGrp="1"/>
          </p:cNvSpPr>
          <p:nvPr>
            <p:ph type="title"/>
          </p:nvPr>
        </p:nvSpPr>
        <p:spPr/>
        <p:txBody>
          <a:bodyPr/>
          <a:lstStyle/>
          <a:p>
            <a:endParaRPr lang="en-US" altLang="en-US"/>
          </a:p>
        </p:txBody>
      </p:sp>
      <p:sp>
        <p:nvSpPr>
          <p:cNvPr id="41986" name="Rectangle 3">
            <a:extLst>
              <a:ext uri="{FF2B5EF4-FFF2-40B4-BE49-F238E27FC236}">
                <a16:creationId xmlns:a16="http://schemas.microsoft.com/office/drawing/2014/main" id="{306C17BC-33FB-BA40-86E4-D655B16A891C}"/>
              </a:ext>
            </a:extLst>
          </p:cNvPr>
          <p:cNvSpPr>
            <a:spLocks noGrp="1"/>
          </p:cNvSpPr>
          <p:nvPr>
            <p:ph type="body" idx="1"/>
          </p:nvPr>
        </p:nvSpPr>
        <p:spPr/>
        <p:txBody>
          <a:bodyPr/>
          <a:lstStyle/>
          <a:p>
            <a:r>
              <a:rPr lang="en-US" altLang="en-US"/>
              <a:t>Once at the tumor site, stromal cells respond to other tumor-derived chemicals which cause them to organize and/or mature.</a:t>
            </a:r>
          </a:p>
          <a:p>
            <a:endParaRPr lang="en-US" altLang="en-US"/>
          </a:p>
          <a:p>
            <a:r>
              <a:rPr lang="en-US" altLang="en-US"/>
              <a:t>E.g. </a:t>
            </a:r>
            <a:r>
              <a:rPr lang="en-US" altLang="en-US" b="1" i="1"/>
              <a:t>cytokines</a:t>
            </a:r>
            <a:r>
              <a:rPr lang="en-US" altLang="en-US"/>
              <a:t>---special types of growth factors, cause cells surrounding the tumor or newly recruited cells to begin to divide or differentiate.</a:t>
            </a:r>
          </a:p>
        </p:txBody>
      </p:sp>
    </p:spTree>
    <p:extLst>
      <p:ext uri="{BB962C8B-B14F-4D97-AF65-F5344CB8AC3E}">
        <p14:creationId xmlns:p14="http://schemas.microsoft.com/office/powerpoint/2010/main" val="354712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7FC0BB9-210F-864A-9E34-3E8586371B0E}"/>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22EC7619-DB3A-9D4D-B893-0C744CABC4C5}"/>
              </a:ext>
            </a:extLst>
          </p:cNvPr>
          <p:cNvSpPr>
            <a:spLocks noGrp="1"/>
          </p:cNvSpPr>
          <p:nvPr>
            <p:ph idx="1"/>
          </p:nvPr>
        </p:nvSpPr>
        <p:spPr/>
        <p:txBody>
          <a:bodyPr/>
          <a:lstStyle/>
          <a:p>
            <a:pPr>
              <a:defRPr/>
            </a:pPr>
            <a:r>
              <a:rPr lang="en-US" dirty="0"/>
              <a:t>Chemokine and cytokine signaling is an essential aspect of immune responses too!</a:t>
            </a:r>
          </a:p>
          <a:p>
            <a:pPr>
              <a:defRPr/>
            </a:pPr>
            <a:endParaRPr lang="en-US" dirty="0"/>
          </a:p>
          <a:p>
            <a:pPr marL="0" indent="0">
              <a:buFont typeface="Arial" panose="020B0604020202020204" pitchFamily="34" charset="0"/>
              <a:buNone/>
              <a:defRPr/>
            </a:pPr>
            <a:r>
              <a:rPr lang="en-US" dirty="0"/>
              <a:t>(Recall it was thought initially that angiogenesis was due to an immune response).</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The tumor, along with all supporting tissue/cells is known as the tumor microenvironment.</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16727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0760-7C97-E44A-B37E-AF3705D4C814}"/>
              </a:ext>
            </a:extLst>
          </p:cNvPr>
          <p:cNvSpPr>
            <a:spLocks noGrp="1"/>
          </p:cNvSpPr>
          <p:nvPr>
            <p:ph type="title"/>
          </p:nvPr>
        </p:nvSpPr>
        <p:spPr/>
        <p:txBody>
          <a:bodyPr>
            <a:normAutofit fontScale="90000"/>
          </a:bodyPr>
          <a:lstStyle/>
          <a:p>
            <a:pPr>
              <a:defRPr/>
            </a:pPr>
            <a:r>
              <a:rPr lang="en-US" i="1" dirty="0"/>
              <a:t>Tumor microenvironment </a:t>
            </a:r>
            <a:r>
              <a:rPr lang="en-US" dirty="0"/>
              <a:t>is very diverse.</a:t>
            </a:r>
          </a:p>
        </p:txBody>
      </p:sp>
      <p:pic>
        <p:nvPicPr>
          <p:cNvPr id="44034" name="Content Placeholder 3">
            <a:extLst>
              <a:ext uri="{FF2B5EF4-FFF2-40B4-BE49-F238E27FC236}">
                <a16:creationId xmlns:a16="http://schemas.microsoft.com/office/drawing/2014/main" id="{FC140FE1-FB90-A34D-888A-5F23B8574A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782" r="-20782"/>
          <a:stretch>
            <a:fillRect/>
          </a:stretch>
        </p:blipFill>
        <p:spPr/>
      </p:pic>
    </p:spTree>
    <p:extLst>
      <p:ext uri="{BB962C8B-B14F-4D97-AF65-F5344CB8AC3E}">
        <p14:creationId xmlns:p14="http://schemas.microsoft.com/office/powerpoint/2010/main" val="38011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2057</TotalTime>
  <Words>1415</Words>
  <Application>Microsoft Macintosh PowerPoint</Application>
  <PresentationFormat>On-screen Show (4:3)</PresentationFormat>
  <Paragraphs>138</Paragraphs>
  <Slides>39</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3" baseType="lpstr">
      <vt:lpstr>Arial</vt:lpstr>
      <vt:lpstr>Calibri</vt:lpstr>
      <vt:lpstr>Office Theme</vt:lpstr>
      <vt:lpstr>Image</vt:lpstr>
      <vt:lpstr>Cancer Biology Biol 445</vt:lpstr>
      <vt:lpstr>Field trip! </vt:lpstr>
      <vt:lpstr>Where were we?</vt:lpstr>
      <vt:lpstr>What else does a tumor need?</vt:lpstr>
      <vt:lpstr>PowerPoint Presentation</vt:lpstr>
      <vt:lpstr>PowerPoint Presentation</vt:lpstr>
      <vt:lpstr>PowerPoint Presentation</vt:lpstr>
      <vt:lpstr>PowerPoint Presentation</vt:lpstr>
      <vt:lpstr>Tumor microenvironment is very diverse.</vt:lpstr>
      <vt:lpstr>PowerPoint Presentation</vt:lpstr>
      <vt:lpstr>PowerPoint Presentation</vt:lpstr>
      <vt:lpstr>PowerPoint Presentation</vt:lpstr>
      <vt:lpstr>H and E alone</vt:lpstr>
      <vt:lpstr>PowerPoint Presentation</vt:lpstr>
      <vt:lpstr>More advanced techniques….</vt:lpstr>
      <vt:lpstr>PowerPoint Presentation</vt:lpstr>
      <vt:lpstr>PowerPoint Presentation</vt:lpstr>
      <vt:lpstr>PowerPoint Presentation</vt:lpstr>
      <vt:lpstr>PowerPoint Presentation</vt:lpstr>
      <vt:lpstr>What we’ve learned from immunohistochemistry</vt:lpstr>
      <vt:lpstr>Onward…!</vt:lpstr>
      <vt:lpstr>Tumor progression—part II</vt:lpstr>
      <vt:lpstr>PowerPoint Presentation</vt:lpstr>
      <vt:lpstr>PowerPoint Presentation</vt:lpstr>
      <vt:lpstr>PowerPoint Presentation</vt:lpstr>
      <vt:lpstr>Proteases</vt:lpstr>
      <vt:lpstr>Figure 3.9</vt:lpstr>
      <vt:lpstr>PowerPoint Presentation</vt:lpstr>
      <vt:lpstr>Interesting…</vt:lpstr>
      <vt:lpstr>Putting all factors together…</vt:lpstr>
      <vt:lpstr>PowerPoint Presentation</vt:lpstr>
      <vt:lpstr>Figure 3-11</vt:lpstr>
      <vt:lpstr>PowerPoint Presentation</vt:lpstr>
      <vt:lpstr>Not all tumor cells are good at metastasizing</vt:lpstr>
      <vt:lpstr>Figure 3-10</vt:lpstr>
      <vt:lpstr>PowerPoint Presentation</vt:lpstr>
      <vt:lpstr>First “Anti-metastasis” approach focused in MMP inhibitors </vt:lpstr>
      <vt:lpstr>PowerPoint Presentation</vt:lpstr>
      <vt:lpstr>PowerPoint Presentation</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126</cp:revision>
  <cp:lastPrinted>2020-02-12T16:48:13Z</cp:lastPrinted>
  <dcterms:created xsi:type="dcterms:W3CDTF">2010-08-03T14:43:51Z</dcterms:created>
  <dcterms:modified xsi:type="dcterms:W3CDTF">2020-02-12T16:48:29Z</dcterms:modified>
</cp:coreProperties>
</file>